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B9B9"/>
    <a:srgbClr val="00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C789D8-B339-4D5B-B36C-7AFE8779C02F}"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1260233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C789D8-B339-4D5B-B36C-7AFE8779C02F}"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803982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C789D8-B339-4D5B-B36C-7AFE8779C02F}"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2930991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C789D8-B339-4D5B-B36C-7AFE8779C02F}"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307408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C789D8-B339-4D5B-B36C-7AFE8779C02F}" type="datetimeFigureOut">
              <a:rPr lang="en-US" smtClean="0"/>
              <a:t>9/6/2019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3315563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C789D8-B339-4D5B-B36C-7AFE8779C02F}" type="datetimeFigureOut">
              <a:rPr lang="en-US" smtClean="0"/>
              <a:t>9/6/2019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1159751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C789D8-B339-4D5B-B36C-7AFE8779C02F}" type="datetimeFigureOut">
              <a:rPr lang="en-US" smtClean="0"/>
              <a:t>9/6/2019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3780974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C789D8-B339-4D5B-B36C-7AFE8779C02F}"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3790078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C789D8-B339-4D5B-B36C-7AFE8779C02F}"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1122499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C789D8-B339-4D5B-B36C-7AFE8779C02F}"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1744581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C789D8-B339-4D5B-B36C-7AFE8779C02F}"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5E27A-CEB0-4565-8F5F-3371119E1326}" type="slidenum">
              <a:rPr lang="en-US" smtClean="0"/>
              <a:t>‹#›</a:t>
            </a:fld>
            <a:endParaRPr lang="en-US"/>
          </a:p>
        </p:txBody>
      </p:sp>
    </p:spTree>
    <p:extLst>
      <p:ext uri="{BB962C8B-B14F-4D97-AF65-F5344CB8AC3E}">
        <p14:creationId xmlns:p14="http://schemas.microsoft.com/office/powerpoint/2010/main" val="1400945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C789D8-B339-4D5B-B36C-7AFE8779C02F}" type="datetimeFigureOut">
              <a:rPr lang="en-US" smtClean="0"/>
              <a:t>9/6/2019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85E27A-CEB0-4565-8F5F-3371119E1326}" type="slidenum">
              <a:rPr lang="en-US" smtClean="0"/>
              <a:t>‹#›</a:t>
            </a:fld>
            <a:endParaRPr lang="en-US"/>
          </a:p>
        </p:txBody>
      </p:sp>
    </p:spTree>
    <p:extLst>
      <p:ext uri="{BB962C8B-B14F-4D97-AF65-F5344CB8AC3E}">
        <p14:creationId xmlns:p14="http://schemas.microsoft.com/office/powerpoint/2010/main" val="4057157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anjay.singh@adu.ac.a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anjay.singh@adu.ac.a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130425"/>
            <a:ext cx="8458200" cy="688975"/>
          </a:xfrm>
        </p:spPr>
        <p:txBody>
          <a:bodyPr>
            <a:normAutofit fontScale="90000"/>
          </a:bodyPr>
          <a:lstStyle/>
          <a:p>
            <a:r>
              <a:rPr lang="en-US" sz="2800" dirty="0" smtClean="0">
                <a:solidFill>
                  <a:srgbClr val="FF0000"/>
                </a:solidFill>
                <a:effectLst>
                  <a:outerShdw blurRad="38100" dist="38100" dir="2700000" algn="tl">
                    <a:srgbClr val="000000">
                      <a:alpha val="43137"/>
                    </a:srgbClr>
                  </a:outerShdw>
                </a:effectLst>
                <a:latin typeface="Comic Sans MS" pitchFamily="66" charset="0"/>
              </a:rPr>
              <a:t>Guidelines for Article Review</a:t>
            </a:r>
            <a:br>
              <a:rPr lang="en-US" sz="2800" dirty="0" smtClean="0">
                <a:solidFill>
                  <a:srgbClr val="FF0000"/>
                </a:solidFill>
                <a:effectLst>
                  <a:outerShdw blurRad="38100" dist="38100" dir="2700000" algn="tl">
                    <a:srgbClr val="000000">
                      <a:alpha val="43137"/>
                    </a:srgbClr>
                  </a:outerShdw>
                </a:effectLst>
                <a:latin typeface="Comic Sans MS" pitchFamily="66" charset="0"/>
              </a:rPr>
            </a:br>
            <a:r>
              <a:rPr lang="en-US" sz="2200" dirty="0" smtClean="0">
                <a:solidFill>
                  <a:srgbClr val="00B050"/>
                </a:solidFill>
                <a:effectLst>
                  <a:outerShdw blurRad="38100" dist="38100" dir="2700000" algn="tl">
                    <a:srgbClr val="000000">
                      <a:alpha val="43137"/>
                    </a:srgbClr>
                  </a:outerShdw>
                </a:effectLst>
                <a:latin typeface="Comic Sans MS" pitchFamily="66" charset="0"/>
              </a:rPr>
              <a:t>MSL502</a:t>
            </a:r>
            <a:endParaRPr lang="en-US" sz="2800" dirty="0">
              <a:solidFill>
                <a:srgbClr val="00B050"/>
              </a:solidFill>
              <a:effectLst>
                <a:outerShdw blurRad="38100" dist="38100" dir="2700000" algn="tl">
                  <a:srgbClr val="000000">
                    <a:alpha val="43137"/>
                  </a:srgbClr>
                </a:outerShdw>
              </a:effectLst>
              <a:latin typeface="Comic Sans MS" pitchFamily="66" charset="0"/>
            </a:endParaRPr>
          </a:p>
        </p:txBody>
      </p:sp>
      <p:sp>
        <p:nvSpPr>
          <p:cNvPr id="3" name="Subtitle 2"/>
          <p:cNvSpPr>
            <a:spLocks noGrp="1"/>
          </p:cNvSpPr>
          <p:nvPr>
            <p:ph type="subTitle" idx="1"/>
          </p:nvPr>
        </p:nvSpPr>
        <p:spPr>
          <a:xfrm>
            <a:off x="1371600" y="3886200"/>
            <a:ext cx="6400800" cy="685800"/>
          </a:xfrm>
        </p:spPr>
        <p:txBody>
          <a:bodyPr>
            <a:normAutofit/>
          </a:bodyPr>
          <a:lstStyle/>
          <a:p>
            <a:pPr>
              <a:spcBef>
                <a:spcPts val="0"/>
              </a:spcBef>
            </a:pPr>
            <a:r>
              <a:rPr lang="en-US" sz="1800" dirty="0" smtClean="0">
                <a:solidFill>
                  <a:srgbClr val="0000FF"/>
                </a:solidFill>
                <a:effectLst>
                  <a:outerShdw blurRad="38100" dist="38100" dir="2700000" algn="tl">
                    <a:srgbClr val="000000">
                      <a:alpha val="43137"/>
                    </a:srgbClr>
                  </a:outerShdw>
                </a:effectLst>
                <a:latin typeface="Comic Sans MS" pitchFamily="66" charset="0"/>
              </a:rPr>
              <a:t>Dr. Sanjay Singh</a:t>
            </a:r>
          </a:p>
          <a:p>
            <a:pPr>
              <a:spcBef>
                <a:spcPts val="0"/>
              </a:spcBef>
            </a:pPr>
            <a:r>
              <a:rPr lang="en-US" sz="1800" dirty="0" smtClean="0">
                <a:solidFill>
                  <a:srgbClr val="0000FF"/>
                </a:solidFill>
                <a:effectLst>
                  <a:outerShdw blurRad="38100" dist="38100" dir="2700000" algn="tl">
                    <a:srgbClr val="000000">
                      <a:alpha val="43137"/>
                    </a:srgbClr>
                  </a:outerShdw>
                </a:effectLst>
                <a:latin typeface="Comic Sans MS" pitchFamily="66" charset="0"/>
                <a:hlinkClick r:id="rId2"/>
              </a:rPr>
              <a:t>sanjay.singh@adu.ac.ae</a:t>
            </a:r>
            <a:endParaRPr lang="en-US" sz="1800" dirty="0" smtClean="0">
              <a:solidFill>
                <a:srgbClr val="0000FF"/>
              </a:solidFill>
              <a:effectLst>
                <a:outerShdw blurRad="38100" dist="38100" dir="2700000" algn="tl">
                  <a:srgbClr val="000000">
                    <a:alpha val="43137"/>
                  </a:srgbClr>
                </a:outerShdw>
              </a:effectLst>
              <a:latin typeface="Comic Sans MS" pitchFamily="66" charset="0"/>
            </a:endParaRPr>
          </a:p>
          <a:p>
            <a:pPr>
              <a:spcBef>
                <a:spcPts val="0"/>
              </a:spcBef>
            </a:pPr>
            <a:endParaRPr lang="en-US" sz="1800" dirty="0">
              <a:solidFill>
                <a:srgbClr val="0000FF"/>
              </a:solidFill>
              <a:effectLst>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val="3433347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258762"/>
          </a:xfrm>
        </p:spPr>
        <p:style>
          <a:lnRef idx="2">
            <a:schemeClr val="accent1"/>
          </a:lnRef>
          <a:fillRef idx="1">
            <a:schemeClr val="lt1"/>
          </a:fillRef>
          <a:effectRef idx="0">
            <a:schemeClr val="accent1"/>
          </a:effectRef>
          <a:fontRef idx="minor">
            <a:schemeClr val="dk1"/>
          </a:fontRef>
        </p:style>
        <p:txBody>
          <a:bodyPr>
            <a:noAutofit/>
          </a:bodyPr>
          <a:lstStyle/>
          <a:p>
            <a:r>
              <a:rPr lang="en-US" sz="2000" dirty="0" smtClean="0">
                <a:solidFill>
                  <a:srgbClr val="FF0000"/>
                </a:solidFill>
                <a:effectLst>
                  <a:outerShdw blurRad="38100" dist="38100" dir="2700000" algn="tl">
                    <a:srgbClr val="000000">
                      <a:alpha val="43137"/>
                    </a:srgbClr>
                  </a:outerShdw>
                </a:effectLst>
                <a:latin typeface="Comic Sans MS" pitchFamily="66" charset="0"/>
              </a:rPr>
              <a:t>Individual Assignment (Article Review)</a:t>
            </a:r>
            <a:endParaRPr lang="en-US" sz="2000" dirty="0">
              <a:solidFill>
                <a:srgbClr val="FF0000"/>
              </a:solidFill>
              <a:effectLst>
                <a:outerShdw blurRad="38100" dist="38100" dir="2700000" algn="tl">
                  <a:srgbClr val="000000">
                    <a:alpha val="43137"/>
                  </a:srgbClr>
                </a:outerShdw>
              </a:effectLst>
              <a:latin typeface="Comic Sans MS" pitchFamily="66" charset="0"/>
            </a:endParaRPr>
          </a:p>
        </p:txBody>
      </p:sp>
      <p:sp>
        <p:nvSpPr>
          <p:cNvPr id="3" name="Content Placeholder 2"/>
          <p:cNvSpPr>
            <a:spLocks noGrp="1"/>
          </p:cNvSpPr>
          <p:nvPr>
            <p:ph idx="1"/>
          </p:nvPr>
        </p:nvSpPr>
        <p:spPr>
          <a:xfrm>
            <a:off x="152400" y="609600"/>
            <a:ext cx="8839200" cy="6248400"/>
          </a:xfrm>
        </p:spPr>
        <p:style>
          <a:lnRef idx="2">
            <a:schemeClr val="accent2"/>
          </a:lnRef>
          <a:fillRef idx="1">
            <a:schemeClr val="lt1"/>
          </a:fillRef>
          <a:effectRef idx="0">
            <a:schemeClr val="accent2"/>
          </a:effectRef>
          <a:fontRef idx="minor">
            <a:schemeClr val="dk1"/>
          </a:fontRef>
        </p:style>
        <p:txBody>
          <a:bodyPr>
            <a:noAutofit/>
          </a:bodyPr>
          <a:lstStyle/>
          <a:p>
            <a:r>
              <a:rPr lang="en-US" sz="1600" dirty="0" smtClean="0">
                <a:effectLst>
                  <a:outerShdw blurRad="38100" dist="38100" dir="2700000" algn="tl">
                    <a:srgbClr val="000000">
                      <a:alpha val="43137"/>
                    </a:srgbClr>
                  </a:outerShdw>
                </a:effectLst>
                <a:latin typeface="Comic Sans MS" pitchFamily="66" charset="0"/>
              </a:rPr>
              <a:t>It will run into </a:t>
            </a:r>
            <a:r>
              <a:rPr lang="en-US" sz="1600" u="sng" dirty="0" smtClean="0">
                <a:solidFill>
                  <a:srgbClr val="FF0000"/>
                </a:solidFill>
                <a:effectLst>
                  <a:outerShdw blurRad="38100" dist="38100" dir="2700000" algn="tl">
                    <a:srgbClr val="000000">
                      <a:alpha val="43137"/>
                    </a:srgbClr>
                  </a:outerShdw>
                </a:effectLst>
                <a:latin typeface="Comic Sans MS" pitchFamily="66" charset="0"/>
              </a:rPr>
              <a:t>2-3 page with single space</a:t>
            </a:r>
            <a:r>
              <a:rPr lang="en-US" sz="1600" dirty="0" smtClean="0">
                <a:effectLst>
                  <a:outerShdw blurRad="38100" dist="38100" dir="2700000" algn="tl">
                    <a:srgbClr val="000000">
                      <a:alpha val="43137"/>
                    </a:srgbClr>
                  </a:outerShdw>
                </a:effectLst>
                <a:latin typeface="Comic Sans MS" pitchFamily="66" charset="0"/>
              </a:rPr>
              <a:t>. The flow of the article review will be as:</a:t>
            </a:r>
          </a:p>
          <a:p>
            <a:endParaRPr lang="en-US" sz="900" dirty="0" smtClean="0">
              <a:effectLst>
                <a:outerShdw blurRad="38100" dist="38100" dir="2700000" algn="tl">
                  <a:srgbClr val="000000">
                    <a:alpha val="43137"/>
                  </a:srgbClr>
                </a:outerShdw>
              </a:effectLst>
              <a:latin typeface="Comic Sans MS" pitchFamily="66" charset="0"/>
            </a:endParaRPr>
          </a:p>
          <a:p>
            <a:r>
              <a:rPr lang="en-US" sz="1600" dirty="0" smtClean="0">
                <a:effectLst>
                  <a:outerShdw blurRad="38100" dist="38100" dir="2700000" algn="tl">
                    <a:srgbClr val="000000">
                      <a:alpha val="43137"/>
                    </a:srgbClr>
                  </a:outerShdw>
                </a:effectLst>
                <a:latin typeface="Comic Sans MS" pitchFamily="66" charset="0"/>
              </a:rPr>
              <a:t>You will start with complete article title, author(s)’s name, journal name, volume no., issue no., and year of publication. (</a:t>
            </a:r>
            <a:r>
              <a:rPr lang="en-US" sz="1600" dirty="0" smtClean="0">
                <a:solidFill>
                  <a:srgbClr val="FF0000"/>
                </a:solidFill>
                <a:effectLst>
                  <a:outerShdw blurRad="38100" dist="38100" dir="2700000" algn="tl">
                    <a:srgbClr val="000000">
                      <a:alpha val="43137"/>
                    </a:srgbClr>
                  </a:outerShdw>
                </a:effectLst>
                <a:latin typeface="Comic Sans MS" pitchFamily="66" charset="0"/>
              </a:rPr>
              <a:t>1</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st</a:t>
            </a:r>
            <a:r>
              <a:rPr lang="en-US" sz="1600" dirty="0" smtClean="0">
                <a:solidFill>
                  <a:srgbClr val="FF0000"/>
                </a:solidFill>
                <a:effectLst>
                  <a:outerShdw blurRad="38100" dist="38100" dir="2700000" algn="tl">
                    <a:srgbClr val="000000">
                      <a:alpha val="43137"/>
                    </a:srgbClr>
                  </a:outerShdw>
                </a:effectLst>
                <a:latin typeface="Comic Sans MS" pitchFamily="66" charset="0"/>
              </a:rPr>
              <a:t> paragraph</a:t>
            </a:r>
            <a:r>
              <a:rPr lang="en-US" sz="1600" dirty="0" smtClean="0">
                <a:effectLst>
                  <a:outerShdw blurRad="38100" dist="38100" dir="2700000" algn="tl">
                    <a:srgbClr val="000000">
                      <a:alpha val="43137"/>
                    </a:srgbClr>
                  </a:outerShdw>
                </a:effectLst>
                <a:latin typeface="Comic Sans MS" pitchFamily="66" charset="0"/>
              </a:rPr>
              <a:t>)</a:t>
            </a:r>
          </a:p>
          <a:p>
            <a:endParaRPr lang="en-US" sz="900" dirty="0" smtClean="0">
              <a:effectLst>
                <a:outerShdw blurRad="38100" dist="38100" dir="2700000" algn="tl">
                  <a:srgbClr val="000000">
                    <a:alpha val="43137"/>
                  </a:srgbClr>
                </a:outerShdw>
              </a:effectLst>
              <a:latin typeface="Comic Sans MS" pitchFamily="66" charset="0"/>
            </a:endParaRPr>
          </a:p>
          <a:p>
            <a:r>
              <a:rPr lang="en-US" sz="1600" dirty="0" smtClean="0">
                <a:effectLst>
                  <a:outerShdw blurRad="38100" dist="38100" dir="2700000" algn="tl">
                    <a:srgbClr val="000000">
                      <a:alpha val="43137"/>
                    </a:srgbClr>
                  </a:outerShdw>
                </a:effectLst>
                <a:latin typeface="Comic Sans MS" pitchFamily="66" charset="0"/>
              </a:rPr>
              <a:t>Write about what this article is all about in terms of the concepts/issues being studied in this article. (</a:t>
            </a:r>
            <a:r>
              <a:rPr lang="en-US" sz="1600" dirty="0" smtClean="0">
                <a:solidFill>
                  <a:srgbClr val="FF0000"/>
                </a:solidFill>
                <a:effectLst>
                  <a:outerShdw blurRad="38100" dist="38100" dir="2700000" algn="tl">
                    <a:srgbClr val="000000">
                      <a:alpha val="43137"/>
                    </a:srgbClr>
                  </a:outerShdw>
                </a:effectLst>
                <a:latin typeface="Comic Sans MS" pitchFamily="66" charset="0"/>
              </a:rPr>
              <a:t>2</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nd</a:t>
            </a:r>
            <a:r>
              <a:rPr lang="en-US" sz="1600" dirty="0" smtClean="0">
                <a:solidFill>
                  <a:srgbClr val="FF0000"/>
                </a:solidFill>
                <a:effectLst>
                  <a:outerShdw blurRad="38100" dist="38100" dir="2700000" algn="tl">
                    <a:srgbClr val="000000">
                      <a:alpha val="43137"/>
                    </a:srgbClr>
                  </a:outerShdw>
                </a:effectLst>
                <a:latin typeface="Comic Sans MS" pitchFamily="66" charset="0"/>
              </a:rPr>
              <a:t>-3</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rd</a:t>
            </a:r>
            <a:r>
              <a:rPr lang="en-US" sz="1600" dirty="0" smtClean="0">
                <a:solidFill>
                  <a:srgbClr val="FF0000"/>
                </a:solidFill>
                <a:effectLst>
                  <a:outerShdw blurRad="38100" dist="38100" dir="2700000" algn="tl">
                    <a:srgbClr val="000000">
                      <a:alpha val="43137"/>
                    </a:srgbClr>
                  </a:outerShdw>
                </a:effectLst>
                <a:latin typeface="Comic Sans MS" pitchFamily="66" charset="0"/>
              </a:rPr>
              <a:t> paragraph</a:t>
            </a:r>
            <a:r>
              <a:rPr lang="en-US" sz="1600" dirty="0" smtClean="0">
                <a:effectLst>
                  <a:outerShdw blurRad="38100" dist="38100" dir="2700000" algn="tl">
                    <a:srgbClr val="000000">
                      <a:alpha val="43137"/>
                    </a:srgbClr>
                  </a:outerShdw>
                </a:effectLst>
                <a:latin typeface="Comic Sans MS" pitchFamily="66" charset="0"/>
              </a:rPr>
              <a:t>)</a:t>
            </a:r>
          </a:p>
          <a:p>
            <a:endParaRPr lang="en-US" sz="900" dirty="0" smtClean="0">
              <a:effectLst>
                <a:outerShdw blurRad="38100" dist="38100" dir="2700000" algn="tl">
                  <a:srgbClr val="000000">
                    <a:alpha val="43137"/>
                  </a:srgbClr>
                </a:outerShdw>
              </a:effectLst>
              <a:latin typeface="Comic Sans MS" pitchFamily="66" charset="0"/>
            </a:endParaRPr>
          </a:p>
          <a:p>
            <a:r>
              <a:rPr lang="en-US" sz="1600" dirty="0" smtClean="0">
                <a:effectLst>
                  <a:outerShdw blurRad="38100" dist="38100" dir="2700000" algn="tl">
                    <a:srgbClr val="000000">
                      <a:alpha val="43137"/>
                    </a:srgbClr>
                  </a:outerShdw>
                </a:effectLst>
                <a:latin typeface="Comic Sans MS" pitchFamily="66" charset="0"/>
              </a:rPr>
              <a:t>Write about the main focus of the business paper (</a:t>
            </a:r>
            <a:r>
              <a:rPr lang="en-US" sz="1600" dirty="0">
                <a:solidFill>
                  <a:srgbClr val="FF0000"/>
                </a:solidFill>
                <a:effectLst>
                  <a:outerShdw blurRad="38100" dist="38100" dir="2700000" algn="tl">
                    <a:srgbClr val="000000">
                      <a:alpha val="43137"/>
                    </a:srgbClr>
                  </a:outerShdw>
                </a:effectLst>
                <a:latin typeface="Comic Sans MS" pitchFamily="66" charset="0"/>
              </a:rPr>
              <a:t>4</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th</a:t>
            </a:r>
            <a:r>
              <a:rPr lang="en-US" sz="1600" dirty="0" smtClean="0">
                <a:solidFill>
                  <a:srgbClr val="FF0000"/>
                </a:solidFill>
                <a:effectLst>
                  <a:outerShdw blurRad="38100" dist="38100" dir="2700000" algn="tl">
                    <a:srgbClr val="000000">
                      <a:alpha val="43137"/>
                    </a:srgbClr>
                  </a:outerShdw>
                </a:effectLst>
                <a:latin typeface="Comic Sans MS" pitchFamily="66" charset="0"/>
              </a:rPr>
              <a:t> -5</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th</a:t>
            </a:r>
            <a:r>
              <a:rPr lang="en-US" sz="1600" dirty="0" smtClean="0">
                <a:solidFill>
                  <a:srgbClr val="FF0000"/>
                </a:solidFill>
                <a:effectLst>
                  <a:outerShdw blurRad="38100" dist="38100" dir="2700000" algn="tl">
                    <a:srgbClr val="000000">
                      <a:alpha val="43137"/>
                    </a:srgbClr>
                  </a:outerShdw>
                </a:effectLst>
                <a:latin typeface="Comic Sans MS" pitchFamily="66" charset="0"/>
              </a:rPr>
              <a:t> Paragraph</a:t>
            </a:r>
            <a:r>
              <a:rPr lang="en-US" sz="1600" dirty="0" smtClean="0">
                <a:effectLst>
                  <a:outerShdw blurRad="38100" dist="38100" dir="2700000" algn="tl">
                    <a:srgbClr val="000000">
                      <a:alpha val="43137"/>
                    </a:srgbClr>
                  </a:outerShdw>
                </a:effectLst>
                <a:latin typeface="Comic Sans MS" pitchFamily="66" charset="0"/>
              </a:rPr>
              <a:t>)</a:t>
            </a:r>
          </a:p>
          <a:p>
            <a:endParaRPr lang="en-US" sz="900" dirty="0" smtClean="0">
              <a:effectLst>
                <a:outerShdw blurRad="38100" dist="38100" dir="2700000" algn="tl">
                  <a:srgbClr val="000000">
                    <a:alpha val="43137"/>
                  </a:srgbClr>
                </a:outerShdw>
              </a:effectLst>
              <a:latin typeface="Comic Sans MS" pitchFamily="66" charset="0"/>
            </a:endParaRPr>
          </a:p>
          <a:p>
            <a:r>
              <a:rPr lang="en-US" sz="1600" dirty="0" smtClean="0">
                <a:effectLst>
                  <a:outerShdw blurRad="38100" dist="38100" dir="2700000" algn="tl">
                    <a:srgbClr val="000000">
                      <a:alpha val="43137"/>
                    </a:srgbClr>
                  </a:outerShdw>
                </a:effectLst>
                <a:latin typeface="Comic Sans MS" pitchFamily="66" charset="0"/>
              </a:rPr>
              <a:t>Write about recommendations and implications of the study as discussed by the author(s) in the article (</a:t>
            </a:r>
            <a:r>
              <a:rPr lang="en-US" sz="1600" dirty="0" smtClean="0">
                <a:solidFill>
                  <a:srgbClr val="FF0000"/>
                </a:solidFill>
                <a:effectLst>
                  <a:outerShdw blurRad="38100" dist="38100" dir="2700000" algn="tl">
                    <a:srgbClr val="000000">
                      <a:alpha val="43137"/>
                    </a:srgbClr>
                  </a:outerShdw>
                </a:effectLst>
                <a:latin typeface="Comic Sans MS" pitchFamily="66" charset="0"/>
              </a:rPr>
              <a:t>6</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th</a:t>
            </a:r>
            <a:r>
              <a:rPr lang="en-US" sz="1600" dirty="0" smtClean="0">
                <a:solidFill>
                  <a:srgbClr val="FF0000"/>
                </a:solidFill>
                <a:effectLst>
                  <a:outerShdw blurRad="38100" dist="38100" dir="2700000" algn="tl">
                    <a:srgbClr val="000000">
                      <a:alpha val="43137"/>
                    </a:srgbClr>
                  </a:outerShdw>
                </a:effectLst>
                <a:latin typeface="Comic Sans MS" pitchFamily="66" charset="0"/>
              </a:rPr>
              <a:t>-7</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th</a:t>
            </a:r>
            <a:r>
              <a:rPr lang="en-US" sz="1600" dirty="0" smtClean="0">
                <a:solidFill>
                  <a:srgbClr val="FF0000"/>
                </a:solidFill>
                <a:effectLst>
                  <a:outerShdw blurRad="38100" dist="38100" dir="2700000" algn="tl">
                    <a:srgbClr val="000000">
                      <a:alpha val="43137"/>
                    </a:srgbClr>
                  </a:outerShdw>
                </a:effectLst>
                <a:latin typeface="Comic Sans MS" pitchFamily="66" charset="0"/>
              </a:rPr>
              <a:t> Paragraph</a:t>
            </a:r>
            <a:r>
              <a:rPr lang="en-US" sz="1600" dirty="0" smtClean="0">
                <a:effectLst>
                  <a:outerShdw blurRad="38100" dist="38100" dir="2700000" algn="tl">
                    <a:srgbClr val="000000">
                      <a:alpha val="43137"/>
                    </a:srgbClr>
                  </a:outerShdw>
                </a:effectLst>
                <a:latin typeface="Comic Sans MS" pitchFamily="66" charset="0"/>
              </a:rPr>
              <a:t>)  </a:t>
            </a:r>
          </a:p>
          <a:p>
            <a:endParaRPr lang="en-US" sz="900" dirty="0" smtClean="0">
              <a:effectLst>
                <a:outerShdw blurRad="38100" dist="38100" dir="2700000" algn="tl">
                  <a:srgbClr val="000000">
                    <a:alpha val="43137"/>
                  </a:srgbClr>
                </a:outerShdw>
              </a:effectLst>
              <a:latin typeface="Comic Sans MS" pitchFamily="66" charset="0"/>
            </a:endParaRPr>
          </a:p>
          <a:p>
            <a:r>
              <a:rPr lang="en-US" sz="1600" dirty="0" smtClean="0">
                <a:effectLst>
                  <a:outerShdw blurRad="38100" dist="38100" dir="2700000" algn="tl">
                    <a:srgbClr val="000000">
                      <a:alpha val="43137"/>
                    </a:srgbClr>
                  </a:outerShdw>
                </a:effectLst>
                <a:latin typeface="Comic Sans MS" pitchFamily="66" charset="0"/>
              </a:rPr>
              <a:t>Write about what you think of the utility as well as drawbacks/demerits of this study vis-à-vis its usage in the organizations in the United Arab Emirates (</a:t>
            </a:r>
            <a:r>
              <a:rPr lang="en-US" sz="1600" dirty="0" smtClean="0">
                <a:solidFill>
                  <a:srgbClr val="FF0000"/>
                </a:solidFill>
                <a:effectLst>
                  <a:outerShdw blurRad="38100" dist="38100" dir="2700000" algn="tl">
                    <a:srgbClr val="000000">
                      <a:alpha val="43137"/>
                    </a:srgbClr>
                  </a:outerShdw>
                </a:effectLst>
                <a:latin typeface="Comic Sans MS" pitchFamily="66" charset="0"/>
              </a:rPr>
              <a:t>8</a:t>
            </a:r>
            <a:r>
              <a:rPr lang="en-US" sz="1600" baseline="30000" dirty="0" smtClean="0">
                <a:solidFill>
                  <a:srgbClr val="FF0000"/>
                </a:solidFill>
                <a:effectLst>
                  <a:outerShdw blurRad="38100" dist="38100" dir="2700000" algn="tl">
                    <a:srgbClr val="000000">
                      <a:alpha val="43137"/>
                    </a:srgbClr>
                  </a:outerShdw>
                </a:effectLst>
                <a:latin typeface="Comic Sans MS" pitchFamily="66" charset="0"/>
              </a:rPr>
              <a:t>th</a:t>
            </a:r>
            <a:r>
              <a:rPr lang="en-US" sz="1600" dirty="0" smtClean="0">
                <a:solidFill>
                  <a:srgbClr val="FF0000"/>
                </a:solidFill>
                <a:effectLst>
                  <a:outerShdw blurRad="38100" dist="38100" dir="2700000" algn="tl">
                    <a:srgbClr val="000000">
                      <a:alpha val="43137"/>
                    </a:srgbClr>
                  </a:outerShdw>
                </a:effectLst>
                <a:latin typeface="Comic Sans MS" pitchFamily="66" charset="0"/>
              </a:rPr>
              <a:t> Paragraph</a:t>
            </a:r>
            <a:r>
              <a:rPr lang="en-US" sz="1600" dirty="0" smtClean="0">
                <a:effectLst>
                  <a:outerShdw blurRad="38100" dist="38100" dir="2700000" algn="tl">
                    <a:srgbClr val="000000">
                      <a:alpha val="43137"/>
                    </a:srgbClr>
                  </a:outerShdw>
                </a:effectLst>
                <a:latin typeface="Comic Sans MS" pitchFamily="66" charset="0"/>
              </a:rPr>
              <a:t>).</a:t>
            </a:r>
          </a:p>
          <a:p>
            <a:endParaRPr lang="en-US" sz="900" u="sng" dirty="0" smtClean="0">
              <a:effectLst>
                <a:outerShdw blurRad="38100" dist="38100" dir="2700000" algn="tl">
                  <a:srgbClr val="000000">
                    <a:alpha val="43137"/>
                  </a:srgbClr>
                </a:outerShdw>
              </a:effectLst>
              <a:latin typeface="Comic Sans MS" pitchFamily="66" charset="0"/>
            </a:endParaRPr>
          </a:p>
          <a:p>
            <a:r>
              <a:rPr lang="en-US" sz="1600" u="sng" dirty="0" smtClean="0">
                <a:solidFill>
                  <a:srgbClr val="00FF00"/>
                </a:solidFill>
                <a:effectLst>
                  <a:outerShdw blurRad="38100" dist="38100" dir="2700000" algn="tl">
                    <a:srgbClr val="000000">
                      <a:alpha val="43137"/>
                    </a:srgbClr>
                  </a:outerShdw>
                </a:effectLst>
                <a:latin typeface="Comic Sans MS" pitchFamily="66" charset="0"/>
              </a:rPr>
              <a:t>There will be no reference section as this is an article review</a:t>
            </a:r>
            <a:r>
              <a:rPr lang="en-US" sz="1600" dirty="0" smtClean="0">
                <a:solidFill>
                  <a:srgbClr val="00FF00"/>
                </a:solidFill>
                <a:effectLst>
                  <a:outerShdw blurRad="38100" dist="38100" dir="2700000" algn="tl">
                    <a:srgbClr val="000000">
                      <a:alpha val="43137"/>
                    </a:srgbClr>
                  </a:outerShdw>
                </a:effectLst>
                <a:latin typeface="Comic Sans MS" pitchFamily="66" charset="0"/>
              </a:rPr>
              <a:t>. Please write your name, student ID, Semester, Year in the 1</a:t>
            </a:r>
            <a:r>
              <a:rPr lang="en-US" sz="1600" baseline="30000" dirty="0" smtClean="0">
                <a:solidFill>
                  <a:srgbClr val="00FF00"/>
                </a:solidFill>
                <a:effectLst>
                  <a:outerShdw blurRad="38100" dist="38100" dir="2700000" algn="tl">
                    <a:srgbClr val="000000">
                      <a:alpha val="43137"/>
                    </a:srgbClr>
                  </a:outerShdw>
                </a:effectLst>
                <a:latin typeface="Comic Sans MS" pitchFamily="66" charset="0"/>
              </a:rPr>
              <a:t>st</a:t>
            </a:r>
            <a:r>
              <a:rPr lang="en-US" sz="1600" dirty="0" smtClean="0">
                <a:solidFill>
                  <a:srgbClr val="00FF00"/>
                </a:solidFill>
                <a:effectLst>
                  <a:outerShdw blurRad="38100" dist="38100" dir="2700000" algn="tl">
                    <a:srgbClr val="000000">
                      <a:alpha val="43137"/>
                    </a:srgbClr>
                  </a:outerShdw>
                </a:effectLst>
                <a:latin typeface="Comic Sans MS" pitchFamily="66" charset="0"/>
              </a:rPr>
              <a:t>page top right.</a:t>
            </a:r>
          </a:p>
          <a:p>
            <a:pPr marL="0" indent="0">
              <a:buNone/>
            </a:pPr>
            <a:endParaRPr lang="en-US" sz="1200" dirty="0" smtClean="0"/>
          </a:p>
          <a:p>
            <a:pPr marL="0" indent="0">
              <a:buNone/>
            </a:pPr>
            <a:r>
              <a:rPr lang="en-US" sz="1500" dirty="0" smtClean="0">
                <a:solidFill>
                  <a:srgbClr val="0000FF"/>
                </a:solidFill>
                <a:effectLst>
                  <a:outerShdw blurRad="38100" dist="38100" dir="2700000" algn="tl">
                    <a:srgbClr val="000000">
                      <a:alpha val="43137"/>
                    </a:srgbClr>
                  </a:outerShdw>
                </a:effectLst>
                <a:latin typeface="Comic Sans MS" pitchFamily="66" charset="0"/>
              </a:rPr>
              <a:t>PLEASE DO NOT FORGET TO WRITE YOUR NAME AS WELL AS YOUR STUDENT ID IN THE FIRST PAGE AT THE TOP IN RIGHT HAND SIDE</a:t>
            </a:r>
          </a:p>
          <a:p>
            <a:pPr marL="0" indent="0">
              <a:buNone/>
            </a:pPr>
            <a:endParaRPr lang="en-US" sz="1200" b="1" i="1" dirty="0" smtClean="0">
              <a:solidFill>
                <a:srgbClr val="FF0000"/>
              </a:solidFill>
              <a:effectLst>
                <a:outerShdw blurRad="38100" dist="38100" dir="2700000" algn="tl">
                  <a:srgbClr val="000000">
                    <a:alpha val="43137"/>
                  </a:srgbClr>
                </a:outerShdw>
              </a:effectLst>
              <a:latin typeface="Comic Sans MS" pitchFamily="66" charset="0"/>
            </a:endParaRPr>
          </a:p>
          <a:p>
            <a:pPr marL="0" indent="0">
              <a:buNone/>
            </a:pPr>
            <a:r>
              <a:rPr lang="en-US" sz="1500" b="1" i="1" dirty="0" smtClean="0">
                <a:solidFill>
                  <a:srgbClr val="FF0000"/>
                </a:solidFill>
                <a:effectLst>
                  <a:outerShdw blurRad="38100" dist="38100" dir="2700000" algn="tl">
                    <a:srgbClr val="000000">
                      <a:alpha val="43137"/>
                    </a:srgbClr>
                  </a:outerShdw>
                </a:effectLst>
                <a:latin typeface="Comic Sans MS" pitchFamily="66" charset="0"/>
              </a:rPr>
              <a:t>Due Date: To be submitted in  </a:t>
            </a:r>
            <a:r>
              <a:rPr lang="en-US" sz="1500" b="1" i="1" dirty="0" smtClean="0">
                <a:solidFill>
                  <a:srgbClr val="0000FF"/>
                </a:solidFill>
                <a:effectLst>
                  <a:outerShdw blurRad="38100" dist="38100" dir="2700000" algn="tl">
                    <a:srgbClr val="000000">
                      <a:alpha val="43137"/>
                    </a:srgbClr>
                  </a:outerShdw>
                </a:effectLst>
                <a:latin typeface="Comic Sans MS" pitchFamily="66" charset="0"/>
              </a:rPr>
              <a:t>soft copy (MS Word &amp; PPTs) </a:t>
            </a:r>
            <a:r>
              <a:rPr lang="en-US" sz="1500" b="1" i="1" dirty="0" smtClean="0">
                <a:solidFill>
                  <a:srgbClr val="FF0000"/>
                </a:solidFill>
                <a:effectLst>
                  <a:outerShdw blurRad="38100" dist="38100" dir="2700000" algn="tl">
                    <a:srgbClr val="000000">
                      <a:alpha val="43137"/>
                    </a:srgbClr>
                  </a:outerShdw>
                </a:effectLst>
                <a:latin typeface="Comic Sans MS" pitchFamily="66" charset="0"/>
              </a:rPr>
              <a:t>to the Instructor on </a:t>
            </a:r>
            <a:r>
              <a:rPr lang="en-US" sz="1500" b="1" i="1" dirty="0" smtClean="0">
                <a:solidFill>
                  <a:srgbClr val="FF0000"/>
                </a:solidFill>
                <a:effectLst>
                  <a:outerShdw blurRad="38100" dist="38100" dir="2700000" algn="tl">
                    <a:srgbClr val="000000">
                      <a:alpha val="43137"/>
                    </a:srgbClr>
                  </a:outerShdw>
                </a:effectLst>
                <a:latin typeface="Comic Sans MS" pitchFamily="66" charset="0"/>
              </a:rPr>
              <a:t>September 21, 2019. </a:t>
            </a:r>
            <a:r>
              <a:rPr lang="en-US" sz="1500" b="1" i="1" dirty="0" smtClean="0">
                <a:solidFill>
                  <a:srgbClr val="FF0000"/>
                </a:solidFill>
                <a:effectLst>
                  <a:outerShdw blurRad="38100" dist="38100" dir="2700000" algn="tl">
                    <a:srgbClr val="000000">
                      <a:alpha val="43137"/>
                    </a:srgbClr>
                  </a:outerShdw>
                </a:effectLst>
                <a:latin typeface="Comic Sans MS" pitchFamily="66" charset="0"/>
              </a:rPr>
              <a:t>Individual Presentation of </a:t>
            </a:r>
            <a:r>
              <a:rPr lang="en-US" sz="1500" b="1" i="1" dirty="0" smtClean="0">
                <a:solidFill>
                  <a:srgbClr val="0000FF"/>
                </a:solidFill>
                <a:effectLst>
                  <a:outerShdw blurRad="38100" dist="38100" dir="2700000" algn="tl">
                    <a:srgbClr val="000000">
                      <a:alpha val="43137"/>
                    </a:srgbClr>
                  </a:outerShdw>
                </a:effectLst>
                <a:latin typeface="Comic Sans MS" pitchFamily="66" charset="0"/>
              </a:rPr>
              <a:t>10 minutes </a:t>
            </a:r>
            <a:r>
              <a:rPr lang="en-US" sz="1500" b="1" i="1" dirty="0" smtClean="0">
                <a:solidFill>
                  <a:srgbClr val="FF0000"/>
                </a:solidFill>
                <a:effectLst>
                  <a:outerShdw blurRad="38100" dist="38100" dir="2700000" algn="tl">
                    <a:srgbClr val="000000">
                      <a:alpha val="43137"/>
                    </a:srgbClr>
                  </a:outerShdw>
                </a:effectLst>
                <a:latin typeface="Comic Sans MS" pitchFamily="66" charset="0"/>
              </a:rPr>
              <a:t>in the class is due on </a:t>
            </a:r>
            <a:r>
              <a:rPr lang="en-US" sz="1500" b="1" i="1" dirty="0" smtClean="0">
                <a:solidFill>
                  <a:srgbClr val="0000FF"/>
                </a:solidFill>
                <a:effectLst>
                  <a:outerShdw blurRad="38100" dist="38100" dir="2700000" algn="tl">
                    <a:srgbClr val="000000">
                      <a:alpha val="43137"/>
                    </a:srgbClr>
                  </a:outerShdw>
                </a:effectLst>
                <a:latin typeface="Comic Sans MS" pitchFamily="66" charset="0"/>
              </a:rPr>
              <a:t>September 21, 2019</a:t>
            </a:r>
            <a:r>
              <a:rPr lang="en-US" sz="1500" b="1" i="1" dirty="0" smtClean="0">
                <a:solidFill>
                  <a:srgbClr val="FF0000"/>
                </a:solidFill>
                <a:effectLst>
                  <a:outerShdw blurRad="38100" dist="38100" dir="2700000" algn="tl">
                    <a:srgbClr val="000000">
                      <a:alpha val="43137"/>
                    </a:srgbClr>
                  </a:outerShdw>
                </a:effectLst>
                <a:latin typeface="Comic Sans MS" pitchFamily="66" charset="0"/>
              </a:rPr>
              <a:t>. </a:t>
            </a:r>
            <a:r>
              <a:rPr lang="en-US" sz="1500" b="1" i="1" dirty="0" smtClean="0">
                <a:solidFill>
                  <a:schemeClr val="tx1"/>
                </a:solidFill>
                <a:effectLst>
                  <a:outerShdw blurRad="38100" dist="38100" dir="2700000" algn="tl">
                    <a:srgbClr val="000000">
                      <a:alpha val="43137"/>
                    </a:srgbClr>
                  </a:outerShdw>
                </a:effectLst>
                <a:latin typeface="Comic Sans MS" pitchFamily="66" charset="0"/>
              </a:rPr>
              <a:t>Please submit soft copy of report and presentation slide to the instructor at </a:t>
            </a:r>
            <a:r>
              <a:rPr lang="en-US" sz="1500" b="1" i="1" dirty="0" smtClean="0">
                <a:solidFill>
                  <a:schemeClr val="tx1"/>
                </a:solidFill>
                <a:effectLst>
                  <a:outerShdw blurRad="38100" dist="38100" dir="2700000" algn="tl">
                    <a:srgbClr val="000000">
                      <a:alpha val="43137"/>
                    </a:srgbClr>
                  </a:outerShdw>
                </a:effectLst>
                <a:latin typeface="Comic Sans MS" pitchFamily="66" charset="0"/>
                <a:hlinkClick r:id="rId2"/>
              </a:rPr>
              <a:t>sanjay.singh@adu.ac.ae</a:t>
            </a:r>
            <a:r>
              <a:rPr lang="en-US" sz="1500" b="1" i="1" dirty="0" smtClean="0">
                <a:solidFill>
                  <a:schemeClr val="tx1"/>
                </a:solidFill>
                <a:effectLst>
                  <a:outerShdw blurRad="38100" dist="38100" dir="2700000" algn="tl">
                    <a:srgbClr val="000000">
                      <a:alpha val="43137"/>
                    </a:srgbClr>
                  </a:outerShdw>
                </a:effectLst>
                <a:latin typeface="Comic Sans MS" pitchFamily="66" charset="0"/>
              </a:rPr>
              <a:t>  </a:t>
            </a:r>
            <a:endParaRPr lang="en-US" sz="1500" b="1" i="1" dirty="0">
              <a:solidFill>
                <a:srgbClr val="FF0000"/>
              </a:solidFill>
              <a:effectLst>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val="601455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334962"/>
          </a:xfrm>
        </p:spPr>
        <p:txBody>
          <a:bodyPr>
            <a:normAutofit fontScale="90000"/>
          </a:bodyPr>
          <a:lstStyle/>
          <a:p>
            <a:r>
              <a:rPr lang="en-US"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ORAL PRESENTATION </a:t>
            </a:r>
            <a:r>
              <a:rPr lang="en-US" sz="1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RUBRIC</a:t>
            </a:r>
            <a:endParaRPr lang="en-US"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055700790"/>
              </p:ext>
            </p:extLst>
          </p:nvPr>
        </p:nvGraphicFramePr>
        <p:xfrm>
          <a:off x="0" y="456641"/>
          <a:ext cx="9143999" cy="6366141"/>
        </p:xfrm>
        <a:graphic>
          <a:graphicData uri="http://schemas.openxmlformats.org/drawingml/2006/table">
            <a:tbl>
              <a:tblPr firstRow="1" firstCol="1" bandRow="1">
                <a:tableStyleId>{5C22544A-7EE6-4342-B048-85BDC9FD1C3A}</a:tableStyleId>
              </a:tblPr>
              <a:tblGrid>
                <a:gridCol w="1033670">
                  <a:extLst>
                    <a:ext uri="{9D8B030D-6E8A-4147-A177-3AD203B41FA5}">
                      <a16:colId xmlns:a16="http://schemas.microsoft.com/office/drawing/2014/main" val="4087438341"/>
                    </a:ext>
                  </a:extLst>
                </a:gridCol>
                <a:gridCol w="556592">
                  <a:extLst>
                    <a:ext uri="{9D8B030D-6E8A-4147-A177-3AD203B41FA5}">
                      <a16:colId xmlns:a16="http://schemas.microsoft.com/office/drawing/2014/main" val="2827242563"/>
                    </a:ext>
                  </a:extLst>
                </a:gridCol>
                <a:gridCol w="2385391">
                  <a:extLst>
                    <a:ext uri="{9D8B030D-6E8A-4147-A177-3AD203B41FA5}">
                      <a16:colId xmlns:a16="http://schemas.microsoft.com/office/drawing/2014/main" val="3024636739"/>
                    </a:ext>
                  </a:extLst>
                </a:gridCol>
                <a:gridCol w="2385391">
                  <a:extLst>
                    <a:ext uri="{9D8B030D-6E8A-4147-A177-3AD203B41FA5}">
                      <a16:colId xmlns:a16="http://schemas.microsoft.com/office/drawing/2014/main" val="1071086751"/>
                    </a:ext>
                  </a:extLst>
                </a:gridCol>
                <a:gridCol w="2325756">
                  <a:extLst>
                    <a:ext uri="{9D8B030D-6E8A-4147-A177-3AD203B41FA5}">
                      <a16:colId xmlns:a16="http://schemas.microsoft.com/office/drawing/2014/main" val="2069298051"/>
                    </a:ext>
                  </a:extLst>
                </a:gridCol>
                <a:gridCol w="457199">
                  <a:extLst>
                    <a:ext uri="{9D8B030D-6E8A-4147-A177-3AD203B41FA5}">
                      <a16:colId xmlns:a16="http://schemas.microsoft.com/office/drawing/2014/main" val="2806671301"/>
                    </a:ext>
                  </a:extLst>
                </a:gridCol>
              </a:tblGrid>
              <a:tr h="161355">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Elements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%age</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dirty="0">
                          <a:effectLst>
                            <a:outerShdw blurRad="38100" dist="38100" dir="2700000" algn="tl">
                              <a:srgbClr val="000000">
                                <a:alpha val="43137"/>
                              </a:srgbClr>
                            </a:outerShdw>
                          </a:effectLst>
                        </a:rPr>
                        <a:t>Exemplary (3 pts)</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nchor="ctr"/>
                </a:tc>
                <a:tc>
                  <a:txBody>
                    <a:bodyPr/>
                    <a:lstStyle/>
                    <a:p>
                      <a:pPr marL="0" marR="0" algn="ctr">
                        <a:lnSpc>
                          <a:spcPct val="107000"/>
                        </a:lnSpc>
                        <a:spcBef>
                          <a:spcPts val="0"/>
                        </a:spcBef>
                        <a:spcAft>
                          <a:spcPts val="0"/>
                        </a:spcAft>
                      </a:pPr>
                      <a:r>
                        <a:rPr lang="en-US" sz="1100" dirty="0">
                          <a:effectLst>
                            <a:outerShdw blurRad="38100" dist="38100" dir="2700000" algn="tl">
                              <a:srgbClr val="000000">
                                <a:alpha val="43137"/>
                              </a:srgbClr>
                            </a:outerShdw>
                          </a:effectLst>
                        </a:rPr>
                        <a:t>Acceptable (2 pts)</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nchor="ctr"/>
                </a:tc>
                <a:tc>
                  <a:txBody>
                    <a:bodyPr/>
                    <a:lstStyle/>
                    <a:p>
                      <a:pPr marL="0" marR="0" algn="ctr">
                        <a:lnSpc>
                          <a:spcPct val="107000"/>
                        </a:lnSpc>
                        <a:spcBef>
                          <a:spcPts val="0"/>
                        </a:spcBef>
                        <a:spcAft>
                          <a:spcPts val="0"/>
                        </a:spcAft>
                      </a:pPr>
                      <a:r>
                        <a:rPr lang="en-US" sz="1100" dirty="0">
                          <a:effectLst>
                            <a:outerShdw blurRad="38100" dist="38100" dir="2700000" algn="tl">
                              <a:srgbClr val="000000">
                                <a:alpha val="43137"/>
                              </a:srgbClr>
                            </a:outerShdw>
                          </a:effectLst>
                        </a:rPr>
                        <a:t>Unacceptable (1 </a:t>
                      </a:r>
                      <a:r>
                        <a:rPr lang="en-US" sz="1100" dirty="0" err="1">
                          <a:effectLst>
                            <a:outerShdw blurRad="38100" dist="38100" dir="2700000" algn="tl">
                              <a:srgbClr val="000000">
                                <a:alpha val="43137"/>
                              </a:srgbClr>
                            </a:outerShdw>
                          </a:effectLst>
                        </a:rPr>
                        <a:t>pt</a:t>
                      </a:r>
                      <a:r>
                        <a:rPr lang="en-US" sz="1100" dirty="0">
                          <a:effectLst>
                            <a:outerShdw blurRad="38100" dist="38100" dir="2700000" algn="tl">
                              <a:srgbClr val="000000">
                                <a:alpha val="43137"/>
                              </a:srgbClr>
                            </a:outerShdw>
                          </a:effectLst>
                        </a:rPr>
                        <a:t>)</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nchor="ctr"/>
                </a:tc>
                <a:tc>
                  <a:txBody>
                    <a:bodyPr/>
                    <a:lstStyle/>
                    <a:p>
                      <a:pPr marL="0" marR="0" algn="ctr">
                        <a:lnSpc>
                          <a:spcPct val="107000"/>
                        </a:lnSpc>
                        <a:spcBef>
                          <a:spcPts val="0"/>
                        </a:spcBef>
                        <a:spcAft>
                          <a:spcPts val="0"/>
                        </a:spcAft>
                      </a:pPr>
                      <a:r>
                        <a:rPr lang="en-US" sz="1100" dirty="0">
                          <a:effectLst>
                            <a:outerShdw blurRad="38100" dist="38100" dir="2700000" algn="tl">
                              <a:srgbClr val="000000">
                                <a:alpha val="43137"/>
                              </a:srgbClr>
                            </a:outerShdw>
                          </a:effectLst>
                        </a:rPr>
                        <a:t>Points</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nchor="ctr"/>
                </a:tc>
                <a:extLst>
                  <a:ext uri="{0D108BD9-81ED-4DB2-BD59-A6C34878D82A}">
                    <a16:rowId xmlns:a16="http://schemas.microsoft.com/office/drawing/2014/main" val="3256229470"/>
                  </a:ext>
                </a:extLst>
              </a:tr>
              <a:tr h="161355">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3</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dirty="0">
                          <a:effectLst>
                            <a:outerShdw blurRad="38100" dist="38100" dir="2700000" algn="tl">
                              <a:srgbClr val="000000">
                                <a:alpha val="43137"/>
                              </a:srgbClr>
                            </a:outerShdw>
                          </a:effectLst>
                        </a:rPr>
                        <a:t>2</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dirty="0">
                          <a:effectLst>
                            <a:outerShdw blurRad="38100" dist="38100" dir="2700000" algn="tl">
                              <a:srgbClr val="000000">
                                <a:alpha val="43137"/>
                              </a:srgbClr>
                            </a:outerShdw>
                          </a:effectLst>
                        </a:rPr>
                        <a:t>1</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nchor="ctr"/>
                </a:tc>
                <a:extLst>
                  <a:ext uri="{0D108BD9-81ED-4DB2-BD59-A6C34878D82A}">
                    <a16:rowId xmlns:a16="http://schemas.microsoft.com/office/drawing/2014/main" val="3671489359"/>
                  </a:ext>
                </a:extLst>
              </a:tr>
              <a:tr h="692912">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Opening statement with purpose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Clear opening statement, presenting issue and organization for speech, imaginative – catches audience’s interest</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An opening statement that states to key issue and speech organization</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No opening statement, or opening remarks that do not state the issue</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2467431025"/>
                  </a:ext>
                </a:extLst>
              </a:tr>
              <a:tr h="415746">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Organization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Clear organization, reinforced by media. Stays focused throughout</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Mostly organized, but loses focus once or twice</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Loses focus 3 or more times during presentation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3932220971"/>
                  </a:ext>
                </a:extLst>
              </a:tr>
              <a:tr h="554329">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Content: currency &amp; relevance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Research goes beyond minimum requirements. Strong analysis</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Fulfills assignment. Current. Uses appropriate sources and is objective. Reasonable analysis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Does not meet assignment requirements, is not current, nor objective. Does not use appropriate analysis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853247037"/>
                  </a:ext>
                </a:extLst>
              </a:tr>
              <a:tr h="554329">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Quality of slides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Readable, professional, imaginative and/or of high quality (without being a distraction)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Readable, professional, appropriate number</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Sloppy and/or unprofessional. May be difficult to read. Many slides are superfluous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2103709304"/>
                  </a:ext>
                </a:extLst>
              </a:tr>
              <a:tr h="415746">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Quality of conclusion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Precise conclusion, well organized, give good recommendation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Reasonable conclusion, semi organized, few recommendation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Irrelevant conclusion, disorganized, no recommendation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14803554"/>
                  </a:ext>
                </a:extLst>
              </a:tr>
              <a:tr h="415746">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Voice quality, pace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Speaking appropriately, clear and sharp voice, normal volume, rate and quality</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Average in choosing words, volume and rate</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Speaking inappropriately, weak voice, too slow</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89651674"/>
                  </a:ext>
                </a:extLst>
              </a:tr>
              <a:tr h="415746">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Mannerisms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Excellent use of hands, arms, body, and eye contact</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Moderate use of hands, arms, body, and eye contact</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Poor utilization of hands, arms, body, and eye contact</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2505966568"/>
                  </a:ext>
                </a:extLst>
              </a:tr>
              <a:tr h="415746">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Delivery of contents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Communicate effectively and explain more than just reading slides</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Average in explaining</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Just reading slides more than explanation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3665265937"/>
                  </a:ext>
                </a:extLst>
              </a:tr>
              <a:tr h="554329">
                <a:tc>
                  <a:txBody>
                    <a:bodyPr/>
                    <a:lstStyle/>
                    <a:p>
                      <a:pPr marL="0" marR="0">
                        <a:lnSpc>
                          <a:spcPct val="107000"/>
                        </a:lnSpc>
                        <a:spcBef>
                          <a:spcPts val="0"/>
                        </a:spcBef>
                        <a:spcAft>
                          <a:spcPts val="0"/>
                        </a:spcAft>
                      </a:pPr>
                      <a:r>
                        <a:rPr lang="en-US" sz="1100" dirty="0">
                          <a:effectLst>
                            <a:outerShdw blurRad="38100" dist="38100" dir="2700000" algn="tl">
                              <a:srgbClr val="000000">
                                <a:alpha val="43137"/>
                              </a:srgbClr>
                            </a:outerShdw>
                          </a:effectLst>
                        </a:rPr>
                        <a:t>Time </a:t>
                      </a: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Appropriate length of presentation. Time is appropriately used</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Time is appropriately used, but may run slightly over or under allotted time</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Time is not appropriately used. Too long or too short; or more minutes above or below the allotted time</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860027203"/>
                  </a:ext>
                </a:extLst>
              </a:tr>
              <a:tr h="415746">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Ability to answer questions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10%</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Handles all questions with relevant, correct information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Answers 80% or more of questions, but does not expand on answers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nSpc>
                          <a:spcPct val="107000"/>
                        </a:lnSpc>
                        <a:spcBef>
                          <a:spcPts val="0"/>
                        </a:spcBef>
                        <a:spcAft>
                          <a:spcPts val="0"/>
                        </a:spcAft>
                      </a:pPr>
                      <a:r>
                        <a:rPr lang="en-US" sz="1100">
                          <a:effectLst>
                            <a:outerShdw blurRad="38100" dist="38100" dir="2700000" algn="tl">
                              <a:srgbClr val="000000">
                                <a:alpha val="43137"/>
                              </a:srgbClr>
                            </a:outerShdw>
                          </a:effectLst>
                        </a:rPr>
                        <a:t>Unable to answer 25% or more of questions with correct information</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1102586027"/>
                  </a:ext>
                </a:extLst>
              </a:tr>
              <a:tr h="282238">
                <a:tc gridSpan="5">
                  <a:txBody>
                    <a:bodyPr/>
                    <a:lstStyle/>
                    <a:p>
                      <a:pPr marL="0" marR="0" algn="r">
                        <a:lnSpc>
                          <a:spcPct val="107000"/>
                        </a:lnSpc>
                        <a:spcBef>
                          <a:spcPts val="0"/>
                        </a:spcBef>
                        <a:spcAft>
                          <a:spcPts val="0"/>
                        </a:spcAft>
                      </a:pPr>
                      <a:r>
                        <a:rPr lang="en-US" sz="1100">
                          <a:effectLst>
                            <a:outerShdw blurRad="38100" dist="38100" dir="2700000" algn="tl">
                              <a:srgbClr val="000000">
                                <a:alpha val="43137"/>
                              </a:srgbClr>
                            </a:outerShdw>
                          </a:effectLst>
                        </a:rPr>
                        <a:t>TOTAL POINTS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100">
                          <a:effectLst>
                            <a:outerShdw blurRad="38100" dist="38100" dir="2700000" algn="tl">
                              <a:srgbClr val="000000">
                                <a:alpha val="43137"/>
                              </a:srgbClr>
                            </a:outerShdw>
                          </a:effectLst>
                        </a:rPr>
                        <a:t> </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2850853408"/>
                  </a:ext>
                </a:extLst>
              </a:tr>
              <a:tr h="282238">
                <a:tc gridSpan="5">
                  <a:txBody>
                    <a:bodyPr/>
                    <a:lstStyle/>
                    <a:p>
                      <a:pPr marL="0" marR="0" algn="r">
                        <a:lnSpc>
                          <a:spcPct val="107000"/>
                        </a:lnSpc>
                        <a:spcBef>
                          <a:spcPts val="0"/>
                        </a:spcBef>
                        <a:spcAft>
                          <a:spcPts val="0"/>
                        </a:spcAft>
                      </a:pPr>
                      <a:r>
                        <a:rPr lang="en-US" sz="1100">
                          <a:effectLst>
                            <a:outerShdw blurRad="38100" dist="38100" dir="2700000" algn="tl">
                              <a:srgbClr val="000000">
                                <a:alpha val="43137"/>
                              </a:srgbClr>
                            </a:outerShdw>
                          </a:effectLst>
                        </a:rPr>
                        <a:t>MAX POINTS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2726872184"/>
                  </a:ext>
                </a:extLst>
              </a:tr>
              <a:tr h="282238">
                <a:tc gridSpan="5">
                  <a:txBody>
                    <a:bodyPr/>
                    <a:lstStyle/>
                    <a:p>
                      <a:pPr marL="0" marR="0" algn="r">
                        <a:lnSpc>
                          <a:spcPct val="107000"/>
                        </a:lnSpc>
                        <a:spcBef>
                          <a:spcPts val="0"/>
                        </a:spcBef>
                        <a:spcAft>
                          <a:spcPts val="0"/>
                        </a:spcAft>
                      </a:pPr>
                      <a:r>
                        <a:rPr lang="en-US" sz="1100">
                          <a:effectLst>
                            <a:outerShdw blurRad="38100" dist="38100" dir="2700000" algn="tl">
                              <a:srgbClr val="000000">
                                <a:alpha val="43137"/>
                              </a:srgbClr>
                            </a:outerShdw>
                          </a:effectLst>
                        </a:rPr>
                        <a:t>% achieved (Total points divided by max points)</a:t>
                      </a:r>
                      <a:endParaRPr lang="en-US" sz="11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endParaRPr lang="en-US"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43819" marR="43819" marT="0" marB="0"/>
                </a:tc>
                <a:extLst>
                  <a:ext uri="{0D108BD9-81ED-4DB2-BD59-A6C34878D82A}">
                    <a16:rowId xmlns:a16="http://schemas.microsoft.com/office/drawing/2014/main" val="267096977"/>
                  </a:ext>
                </a:extLst>
              </a:tr>
            </a:tbl>
          </a:graphicData>
        </a:graphic>
      </p:graphicFrame>
    </p:spTree>
    <p:extLst>
      <p:ext uri="{BB962C8B-B14F-4D97-AF65-F5344CB8AC3E}">
        <p14:creationId xmlns:p14="http://schemas.microsoft.com/office/powerpoint/2010/main" val="683207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Report Rubric</a:t>
            </a:r>
            <a:endPar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761061049"/>
              </p:ext>
            </p:extLst>
          </p:nvPr>
        </p:nvGraphicFramePr>
        <p:xfrm>
          <a:off x="228602" y="762000"/>
          <a:ext cx="8686799" cy="6066917"/>
        </p:xfrm>
        <a:graphic>
          <a:graphicData uri="http://schemas.openxmlformats.org/drawingml/2006/table">
            <a:tbl>
              <a:tblPr firstRow="1" firstCol="1" bandRow="1">
                <a:tableStyleId>{5C22544A-7EE6-4342-B048-85BDC9FD1C3A}</a:tableStyleId>
              </a:tblPr>
              <a:tblGrid>
                <a:gridCol w="1330449">
                  <a:extLst>
                    <a:ext uri="{9D8B030D-6E8A-4147-A177-3AD203B41FA5}">
                      <a16:colId xmlns:a16="http://schemas.microsoft.com/office/drawing/2014/main" val="2848592829"/>
                    </a:ext>
                  </a:extLst>
                </a:gridCol>
                <a:gridCol w="651402">
                  <a:extLst>
                    <a:ext uri="{9D8B030D-6E8A-4147-A177-3AD203B41FA5}">
                      <a16:colId xmlns:a16="http://schemas.microsoft.com/office/drawing/2014/main" val="3981589603"/>
                    </a:ext>
                  </a:extLst>
                </a:gridCol>
                <a:gridCol w="1996538">
                  <a:extLst>
                    <a:ext uri="{9D8B030D-6E8A-4147-A177-3AD203B41FA5}">
                      <a16:colId xmlns:a16="http://schemas.microsoft.com/office/drawing/2014/main" val="576417519"/>
                    </a:ext>
                  </a:extLst>
                </a:gridCol>
                <a:gridCol w="1996538">
                  <a:extLst>
                    <a:ext uri="{9D8B030D-6E8A-4147-A177-3AD203B41FA5}">
                      <a16:colId xmlns:a16="http://schemas.microsoft.com/office/drawing/2014/main" val="2602448652"/>
                    </a:ext>
                  </a:extLst>
                </a:gridCol>
                <a:gridCol w="1996538">
                  <a:extLst>
                    <a:ext uri="{9D8B030D-6E8A-4147-A177-3AD203B41FA5}">
                      <a16:colId xmlns:a16="http://schemas.microsoft.com/office/drawing/2014/main" val="1841363260"/>
                    </a:ext>
                  </a:extLst>
                </a:gridCol>
                <a:gridCol w="715334">
                  <a:extLst>
                    <a:ext uri="{9D8B030D-6E8A-4147-A177-3AD203B41FA5}">
                      <a16:colId xmlns:a16="http://schemas.microsoft.com/office/drawing/2014/main" val="154372460"/>
                    </a:ext>
                  </a:extLst>
                </a:gridCol>
              </a:tblGrid>
              <a:tr h="166887">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Elements</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%age</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Exemplary (3 pts)</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nchor="ctr"/>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Acceptable (2 pts)</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nchor="ctr"/>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Unacceptable (1 pt)</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nchor="ctr"/>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Points</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nchor="ctr"/>
                </a:tc>
                <a:extLst>
                  <a:ext uri="{0D108BD9-81ED-4DB2-BD59-A6C34878D82A}">
                    <a16:rowId xmlns:a16="http://schemas.microsoft.com/office/drawing/2014/main" val="3501304399"/>
                  </a:ext>
                </a:extLst>
              </a:tr>
              <a:tr h="166887">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nchor="ctr"/>
                </a:tc>
                <a:extLst>
                  <a:ext uri="{0D108BD9-81ED-4DB2-BD59-A6C34878D82A}">
                    <a16:rowId xmlns:a16="http://schemas.microsoft.com/office/drawing/2014/main" val="2155538236"/>
                  </a:ext>
                </a:extLst>
              </a:tr>
              <a:tr h="2149894">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Content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20%</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assigned task is thoroughly covered and completed. The primary thesis is clear and fully developed. Assertions made throughout the writing are compelling and clearly supported.</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assigned task is covered sufficiently. The primary thesis is clear but there is some room for further development of the topic. Support is offered for assertions that are made but that support could be stronger, more compelling or more inclusive of all issues</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Does not adequately cover the assigned task. The primary thesis may not be clear or if it is, little topic development is evident. Assertions made in the writing are either weakly supported or no support is offered.</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extLst>
                  <a:ext uri="{0D108BD9-81ED-4DB2-BD59-A6C34878D82A}">
                    <a16:rowId xmlns:a16="http://schemas.microsoft.com/office/drawing/2014/main" val="3407852461"/>
                  </a:ext>
                </a:extLst>
              </a:tr>
              <a:tr h="1819142">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Organization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20%</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Paper flows well with appropriate beginning, development, and conclusion. Paragraph structure contributes to flow and transitions. Organization and/or headings help the reader to understand and remember information.</a:t>
                      </a:r>
                      <a:endParaRPr lang="en-US" sz="1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Paper follows logical sequence with identifiable beginning, development, and conclusion. Generally proper use of paragraph structure and topic sentences. Organization and/or headings help the reader to follow and find information.</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Paper lacks logical sequence hence causing format to interfere with readability. Does not use proper paragraphing. Topic sentences do not lead to rest of paragraph or are missing altogether.</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extLst>
                  <a:ext uri="{0D108BD9-81ED-4DB2-BD59-A6C34878D82A}">
                    <a16:rowId xmlns:a16="http://schemas.microsoft.com/office/drawing/2014/main" val="3750420722"/>
                  </a:ext>
                </a:extLst>
              </a:tr>
              <a:tr h="1488389">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Audience </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20%</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Writer clearly focuses writing to the audience, and displays empathy for the reader. Goodwill is created through consideration of the reader’s needs. Message tailored directly for the reader.</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Writer acknowledges the reader and displays some thought about the nature of the audience. Reader is treated politely and positively. No evidence of inappropriate attitude.</a:t>
                      </a:r>
                      <a:endParaRPr lang="en-US" sz="12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l">
                        <a:lnSpc>
                          <a:spcPct val="107000"/>
                        </a:lnSpc>
                        <a:spcBef>
                          <a:spcPts val="0"/>
                        </a:spcBef>
                        <a:spcAft>
                          <a:spcPts val="0"/>
                        </a:spcAft>
                      </a:pPr>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Writer is internally focused rather than focused on the reader. No clear awareness or understanding of the audience is evident. Writer may appear discourteous to the reader.</a:t>
                      </a:r>
                      <a:endParaRPr lang="en-US" sz="1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tc>
                  <a:txBody>
                    <a:bodyPr/>
                    <a:lstStyle/>
                    <a:p>
                      <a:pPr marL="0" marR="0" algn="ctr">
                        <a:lnSpc>
                          <a:spcPct val="107000"/>
                        </a:lnSpc>
                        <a:spcBef>
                          <a:spcPts val="0"/>
                        </a:spcBef>
                        <a:spcAft>
                          <a:spcPts val="0"/>
                        </a:spcAft>
                      </a:pPr>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49412" marR="49412" marT="0" marB="0"/>
                </a:tc>
                <a:extLst>
                  <a:ext uri="{0D108BD9-81ED-4DB2-BD59-A6C34878D82A}">
                    <a16:rowId xmlns:a16="http://schemas.microsoft.com/office/drawing/2014/main" val="3828534230"/>
                  </a:ext>
                </a:extLst>
              </a:tr>
            </a:tbl>
          </a:graphicData>
        </a:graphic>
      </p:graphicFrame>
    </p:spTree>
    <p:extLst>
      <p:ext uri="{BB962C8B-B14F-4D97-AF65-F5344CB8AC3E}">
        <p14:creationId xmlns:p14="http://schemas.microsoft.com/office/powerpoint/2010/main" val="3198573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4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Continued…</a:t>
            </a:r>
            <a:endPar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812599465"/>
              </p:ext>
            </p:extLst>
          </p:nvPr>
        </p:nvGraphicFramePr>
        <p:xfrm>
          <a:off x="83124" y="668849"/>
          <a:ext cx="9067798" cy="5930452"/>
        </p:xfrm>
        <a:graphic>
          <a:graphicData uri="http://schemas.openxmlformats.org/drawingml/2006/table">
            <a:tbl>
              <a:tblPr firstRow="1" firstCol="1" bandRow="1">
                <a:tableStyleId>{5C22544A-7EE6-4342-B048-85BDC9FD1C3A}</a:tableStyleId>
              </a:tblPr>
              <a:tblGrid>
                <a:gridCol w="1388802">
                  <a:extLst>
                    <a:ext uri="{9D8B030D-6E8A-4147-A177-3AD203B41FA5}">
                      <a16:colId xmlns:a16="http://schemas.microsoft.com/office/drawing/2014/main" val="227430439"/>
                    </a:ext>
                  </a:extLst>
                </a:gridCol>
                <a:gridCol w="679972">
                  <a:extLst>
                    <a:ext uri="{9D8B030D-6E8A-4147-A177-3AD203B41FA5}">
                      <a16:colId xmlns:a16="http://schemas.microsoft.com/office/drawing/2014/main" val="486598004"/>
                    </a:ext>
                  </a:extLst>
                </a:gridCol>
                <a:gridCol w="2084106">
                  <a:extLst>
                    <a:ext uri="{9D8B030D-6E8A-4147-A177-3AD203B41FA5}">
                      <a16:colId xmlns:a16="http://schemas.microsoft.com/office/drawing/2014/main" val="1254243424"/>
                    </a:ext>
                  </a:extLst>
                </a:gridCol>
                <a:gridCol w="2084106">
                  <a:extLst>
                    <a:ext uri="{9D8B030D-6E8A-4147-A177-3AD203B41FA5}">
                      <a16:colId xmlns:a16="http://schemas.microsoft.com/office/drawing/2014/main" val="74172136"/>
                    </a:ext>
                  </a:extLst>
                </a:gridCol>
                <a:gridCol w="2084106">
                  <a:extLst>
                    <a:ext uri="{9D8B030D-6E8A-4147-A177-3AD203B41FA5}">
                      <a16:colId xmlns:a16="http://schemas.microsoft.com/office/drawing/2014/main" val="1986411168"/>
                    </a:ext>
                  </a:extLst>
                </a:gridCol>
                <a:gridCol w="746706">
                  <a:extLst>
                    <a:ext uri="{9D8B030D-6E8A-4147-A177-3AD203B41FA5}">
                      <a16:colId xmlns:a16="http://schemas.microsoft.com/office/drawing/2014/main" val="2352921746"/>
                    </a:ext>
                  </a:extLst>
                </a:gridCol>
              </a:tblGrid>
              <a:tr h="1769107">
                <a:tc>
                  <a:txBody>
                    <a:bodyPr/>
                    <a:lstStyle/>
                    <a:p>
                      <a:pPr marL="0" marR="0" algn="l">
                        <a:lnSpc>
                          <a:spcPct val="107000"/>
                        </a:lnSpc>
                        <a:spcBef>
                          <a:spcPts val="0"/>
                        </a:spcBef>
                        <a:spcAft>
                          <a:spcPts val="0"/>
                        </a:spcAft>
                      </a:pPr>
                      <a:r>
                        <a:rPr lang="en-US" sz="13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Style </a:t>
                      </a:r>
                      <a:endParaRPr lang="en-US" sz="13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Demonstrates a sophisticated grasp of the language in terms of both sentence structure and vocabulary. Writes fluidly and concisely. Includes appropriate business terms.</a:t>
                      </a:r>
                      <a:endParaRPr lang="en-US" sz="13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Sentences vary in length and style. Strong action verbs are used. Occasionally uses jargon or clichés. Vocabulary and word usage generally is correct and shows some variety. Uses business terms appropriately.</a:t>
                      </a:r>
                      <a:endParaRPr lang="en-US" sz="13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Overuse of simple sentences. May misuse words or idioms. May include slang. Wordy rather than concise. Writing shows lack of sophistication or variety in vocabulary. Awkward. Little or no use of business terms.</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extLst>
                  <a:ext uri="{0D108BD9-81ED-4DB2-BD59-A6C34878D82A}">
                    <a16:rowId xmlns:a16="http://schemas.microsoft.com/office/drawing/2014/main" val="2476975790"/>
                  </a:ext>
                </a:extLst>
              </a:tr>
              <a:tr h="1447451">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Mechanics </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20%</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No errors in word usage, sentence structure (run-ons, fragments), spelling, punctuation, and capitalization. Strong mechanics help to establish credibility.</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Relatively free of errors in word usage, sentence structure (run-ons, fragments), spelling, punctuation, and capitalization. Mechanics do not detract from credibility of the content.</a:t>
                      </a:r>
                      <a:endParaRPr lang="en-US" sz="13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Significant errors in word usage, sentence structure (run-ons, fragments), spelling, punctuation, and capitalization. Errors undermine credibility of content and readability.</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extLst>
                  <a:ext uri="{0D108BD9-81ED-4DB2-BD59-A6C34878D82A}">
                    <a16:rowId xmlns:a16="http://schemas.microsoft.com/office/drawing/2014/main" val="3802511876"/>
                  </a:ext>
                </a:extLst>
              </a:tr>
              <a:tr h="804139">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Referencing </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References (if called for) are consistently correct using APA or MLA style. No missing citations.</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Generally correct referencing (if called for) using APA or MLA style.</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l">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References (if called for) are missing or do not use correct referencing style.</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extLst>
                  <a:ext uri="{0D108BD9-81ED-4DB2-BD59-A6C34878D82A}">
                    <a16:rowId xmlns:a16="http://schemas.microsoft.com/office/drawing/2014/main" val="3367152507"/>
                  </a:ext>
                </a:extLst>
              </a:tr>
              <a:tr h="422422">
                <a:tc gridSpan="5">
                  <a:txBody>
                    <a:bodyPr/>
                    <a:lstStyle/>
                    <a:p>
                      <a:pPr marL="0" marR="0" algn="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 POINTS</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extLst>
                  <a:ext uri="{0D108BD9-81ED-4DB2-BD59-A6C34878D82A}">
                    <a16:rowId xmlns:a16="http://schemas.microsoft.com/office/drawing/2014/main" val="3932492666"/>
                  </a:ext>
                </a:extLst>
              </a:tr>
              <a:tr h="422422">
                <a:tc gridSpan="5">
                  <a:txBody>
                    <a:bodyPr/>
                    <a:lstStyle/>
                    <a:p>
                      <a:pPr marL="0" marR="0" algn="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MAX POINTS</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extLst>
                  <a:ext uri="{0D108BD9-81ED-4DB2-BD59-A6C34878D82A}">
                    <a16:rowId xmlns:a16="http://schemas.microsoft.com/office/drawing/2014/main" val="3448215249"/>
                  </a:ext>
                </a:extLst>
              </a:tr>
              <a:tr h="422422">
                <a:tc gridSpan="5">
                  <a:txBody>
                    <a:bodyPr/>
                    <a:lstStyle/>
                    <a:p>
                      <a:pPr marL="0" marR="0" algn="r">
                        <a:lnSpc>
                          <a:spcPct val="107000"/>
                        </a:lnSpc>
                        <a:spcBef>
                          <a:spcPts val="0"/>
                        </a:spcBef>
                        <a:spcAft>
                          <a:spcPts val="0"/>
                        </a:spcAft>
                      </a:pPr>
                      <a:r>
                        <a:rPr lang="en-US" sz="1300">
                          <a:effectLst>
                            <a:outerShdw blurRad="38100" dist="38100" dir="2700000" algn="tl">
                              <a:srgbClr val="000000">
                                <a:alpha val="43137"/>
                              </a:srgbClr>
                            </a:outerShdw>
                          </a:effectLst>
                          <a:latin typeface="Arial" panose="020B0604020202020204" pitchFamily="34" charset="0"/>
                          <a:cs typeface="Arial" panose="020B0604020202020204" pitchFamily="34" charset="0"/>
                        </a:rPr>
                        <a:t>% achieved (Total points divided by max points)</a:t>
                      </a:r>
                      <a:endParaRPr lang="en-US" sz="130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Bef>
                          <a:spcPts val="0"/>
                        </a:spcBef>
                        <a:spcAft>
                          <a:spcPts val="0"/>
                        </a:spcAft>
                      </a:pPr>
                      <a:r>
                        <a:rPr lang="en-US" sz="13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3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txBody>
                  <a:tcPr marL="52625" marR="52625" marT="0" marB="0"/>
                </a:tc>
                <a:extLst>
                  <a:ext uri="{0D108BD9-81ED-4DB2-BD59-A6C34878D82A}">
                    <a16:rowId xmlns:a16="http://schemas.microsoft.com/office/drawing/2014/main" val="3636331138"/>
                  </a:ext>
                </a:extLst>
              </a:tr>
            </a:tbl>
          </a:graphicData>
        </a:graphic>
      </p:graphicFrame>
    </p:spTree>
    <p:extLst>
      <p:ext uri="{BB962C8B-B14F-4D97-AF65-F5344CB8AC3E}">
        <p14:creationId xmlns:p14="http://schemas.microsoft.com/office/powerpoint/2010/main" val="41661605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1270</Words>
  <Application>Microsoft Office PowerPoint</Application>
  <PresentationFormat>On-screen Show (4:3)</PresentationFormat>
  <Paragraphs>154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Comic Sans MS</vt:lpstr>
      <vt:lpstr>Times New Roman</vt:lpstr>
      <vt:lpstr>Office Theme</vt:lpstr>
      <vt:lpstr>Guidelines for Article Review MSL502</vt:lpstr>
      <vt:lpstr>Individual Assignment (Article Review)</vt:lpstr>
      <vt:lpstr>ORAL PRESENTATION RUBRIC</vt:lpstr>
      <vt:lpstr>Report Rubric</vt:lpstr>
      <vt:lpstr>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Individual Assignment - 1</dc:title>
  <dc:creator>Sanjay Kumar Singh</dc:creator>
  <cp:lastModifiedBy>Sanjay Kumar Singh</cp:lastModifiedBy>
  <cp:revision>25</cp:revision>
  <dcterms:created xsi:type="dcterms:W3CDTF">2013-07-28T19:14:28Z</dcterms:created>
  <dcterms:modified xsi:type="dcterms:W3CDTF">2019-09-06T19:06:01Z</dcterms:modified>
</cp:coreProperties>
</file>